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6" r:id="rId3"/>
    <p:sldId id="257" r:id="rId4"/>
    <p:sldId id="265" r:id="rId5"/>
    <p:sldId id="266" r:id="rId6"/>
    <p:sldId id="264" r:id="rId7"/>
    <p:sldId id="258" r:id="rId8"/>
    <p:sldId id="259" r:id="rId9"/>
    <p:sldId id="262" r:id="rId10"/>
    <p:sldId id="260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5D116-59FC-4D71-9566-7C45D1AA77F8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1CF9E-6A56-4762-B3BF-4B9905FD334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1895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CA92D8-E033-48A2-B392-89853FE602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09D7156-E6E0-484E-A9FF-B1137D8398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09B231E-3E00-4EF9-BC26-E1AA4F234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DAC8EEE-CF06-4027-9C00-C16D9DCB7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F20CB36-DEA3-4BC1-B698-6977E694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132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3221DD-38E8-4C9F-A4E1-50131B55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9B78CAE-E4AC-4101-BF2F-B6FF21D58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D5FE1FB-C150-43C7-A53D-9E47551A6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A0E0623-0BBF-4594-93B6-7C808164F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CD72568-F14F-4281-8DBB-9B33461D5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108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5B9FE0F-7408-420A-80EA-D9E719ACB6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DE1F49C-0155-40F3-819F-4F490DAB11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0C0CFBD-BEC5-493C-8B33-AECCFFD2C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F25CFBC-0C7B-45D7-A485-D4419780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D78F5AE-D8CD-41AD-A0E2-82A014CC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83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7036D2-3EF4-469A-A0D2-FE71D9926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65C3C6-75BF-4319-9A91-8DB793D9F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F95BDB6-CEE6-4F11-B775-E6D2A7422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40F1CFA-2D00-4F52-973D-06D8A4504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0AD3EB3-BE7C-46A6-B49D-8FCCC07EF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409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BE5D8E-2810-4468-95BF-149823BC2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EB60D5B-88A1-4284-BE34-0D0C73DFD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AEC0ED6-F7CE-40AA-A4EE-205BE12FC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9E827B2-BF6E-4906-BF67-1879AD066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AA5B102-3360-4BE6-9631-2C07E822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6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307301-AB93-4389-BD64-0229D88E9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E0345B-68B1-497C-9CBE-AEA13AB869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E7E71E8-2F9F-448B-BEEE-12BF11AA0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700CE18-398F-488E-8F5B-D66E0C351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482B198-F7D9-46D9-BA65-E29DC733E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CAB258E-7551-4FBA-B7D9-373D01586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92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A3FCAF-60B9-4544-8748-863D8E3B8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33C62E-2BC9-4374-909B-1BB6A274C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00A8A5F-89BD-4A24-994B-296D07BEE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353E2B9-2BCA-4D15-AF2C-BE191CD4DD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71F65B7-F4D1-46A3-8BAB-AB4476C10E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653ECD76-68B0-4CE7-99E8-EC3614F4B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81A4C28-FD35-4B9D-A80D-92EB1B36C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61EEB1C-627C-44EB-87C0-B14C9ACD5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26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305929-C336-4B75-BD4C-09AFD1DA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6CD43C4-DAC9-4790-AD4E-CF87E61AE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5BD4420-56E1-4231-8304-4608AF435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BA04B59-024D-4B2C-8A16-B950ECE25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548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DABAF2A-FCED-4665-A701-6EB01AAD4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5928568-97EF-42C3-8F3A-E00EFE022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6B9D5C4-C1AF-49A8-AF99-9DC796DF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409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24C864-369D-4D23-B450-FB9949B4B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6B0FB5-0932-4DBC-81AB-47E9187D2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FFA502B-744F-4FC5-AFEC-B5E8BD6C52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F336BFF-96A2-47E5-837E-77D6EA621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BF0F078-F494-4A6A-9CFA-A465EB3A4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AA03946-70BA-4F24-86FE-B6D993103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085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3E09C5-B5EB-4A22-809E-76CF2C8E7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DB05D82-7A39-4EA5-B16D-228268712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7047CDC-0E84-438B-98B7-BC01DC5D6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E6A7315-6637-44F1-8211-B2CA1B0B6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3F2D477-EEB0-47DF-9A63-C514013F0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F9D096F-0FB8-4FD1-A526-50D0B840B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847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793008C3-E049-4674-9894-D414C6206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1FA9C65-E9C5-456C-AB9F-9FF56A1B1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307A6FB-0E48-4731-B5DF-A217215DF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BC48-8BBE-43A9-9C6B-406F1E81991B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79CF7D4-3E23-41E9-BC51-0ECAA8C8A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DAEFD5-B177-4017-A77C-6846606D6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6B194-B0C6-4A36-8E77-17938C57DC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46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0771090-C45D-0241-4376-7F5B8195265C}"/>
              </a:ext>
            </a:extLst>
          </p:cNvPr>
          <p:cNvSpPr txBox="1">
            <a:spLocks/>
          </p:cNvSpPr>
          <p:nvPr/>
        </p:nvSpPr>
        <p:spPr>
          <a:xfrm>
            <a:off x="1524000" y="1362635"/>
            <a:ext cx="9144000" cy="413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4800" b="1" dirty="0">
                <a:solidFill>
                  <a:schemeClr val="accent1"/>
                </a:solidFill>
              </a:rPr>
              <a:t>Okresní partnerství</a:t>
            </a:r>
          </a:p>
          <a:p>
            <a:pPr algn="ctr"/>
            <a:r>
              <a:rPr lang="cs-CZ" sz="4800" b="1" dirty="0">
                <a:solidFill>
                  <a:schemeClr val="accent1"/>
                </a:solidFill>
              </a:rPr>
              <a:t>a</a:t>
            </a:r>
          </a:p>
          <a:p>
            <a:pPr algn="ctr"/>
            <a:r>
              <a:rPr lang="cs-CZ" sz="4800" b="1" dirty="0">
                <a:solidFill>
                  <a:schemeClr val="accent1"/>
                </a:solidFill>
              </a:rPr>
              <a:t>Střední článek podpory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0B2769E-10D0-7B8C-B75E-310667C64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45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CD8748-8EAF-49D2-82A3-120C4FFB9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>
                <a:solidFill>
                  <a:schemeClr val="accent1"/>
                </a:solidFill>
              </a:rPr>
              <a:t>Dosavadní činnosti a dopady v rámci OP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B98320E-8F3C-47A0-A275-28E40081B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8830"/>
            <a:ext cx="10515600" cy="4339665"/>
          </a:xfrm>
        </p:spPr>
        <p:txBody>
          <a:bodyPr>
            <a:noAutofit/>
          </a:bodyPr>
          <a:lstStyle/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b="0" i="0" u="none" strike="noStrike" dirty="0">
                <a:solidFill>
                  <a:srgbClr val="000000"/>
                </a:solidFill>
                <a:effectLst/>
              </a:rPr>
              <a:t> Absolvování informativních setkání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</a:rPr>
              <a:t> Účast na setkání v rámci tiskové konference v květnu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  <a:effectLst/>
              </a:rPr>
              <a:t> Nejprve se domluví společná témata/cíle, na kterých se bude pracovat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  <a:effectLst/>
              </a:rPr>
              <a:t> Poté je uzavřeno Memorandum o Okresním partnerství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</a:rPr>
              <a:t> Průběžné výsledky jsou zaznamenávány do „Lodního deníku“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  <a:effectLst/>
              </a:rPr>
              <a:t> Spoluprací a sdílením zkušeností více aktérů na jednom území by mělo dojít ke snižování administrativní zátěže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</a:rPr>
              <a:t> Individuální konzultace od průvodců OP</a:t>
            </a:r>
          </a:p>
          <a:p>
            <a:pPr marL="183782" indent="-34290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0000"/>
                </a:solidFill>
                <a:effectLst/>
              </a:rPr>
              <a:t> Vznik tematických pracovních skupin ke klíčovým tématům</a:t>
            </a:r>
            <a:endParaRPr lang="cs-CZ" sz="2400" dirty="0">
              <a:effectLst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04EDEA0-DD1E-444D-B4D6-31005A8F76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4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025F2F-77CC-416B-919B-B4BAF9453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54306"/>
            <a:ext cx="9144000" cy="959224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Střední článek podpory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C4FFA3-CAEA-49E8-A3CA-70AA23A98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92823"/>
            <a:ext cx="9144000" cy="2761129"/>
          </a:xfrm>
        </p:spPr>
        <p:txBody>
          <a:bodyPr>
            <a:normAutofit lnSpcReduction="10000"/>
          </a:bodyPr>
          <a:lstStyle/>
          <a:p>
            <a:r>
              <a:rPr lang="cs-CZ" dirty="0"/>
              <a:t>Individuální profesionální podpora škol a zřizovatelů, propojování a spolupráce v území, oboustranná komunikace a informovanost z centra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Po pilotáži v prvních dvou okresech by se měla rozšířit do dalších území, která o to budou mít zájem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2EC6A5E-8F17-497B-8D85-317BE1E52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88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ABB59C-9653-4E8D-A876-A3DA0D4F8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>
                <a:solidFill>
                  <a:schemeClr val="accent1"/>
                </a:solidFill>
              </a:rPr>
              <a:t>Pilotáž středního článku  2021 - 2023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43F6706-180A-4D1F-A96E-EC229823B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1B5896A5-6C51-5836-CF41-14A4AF23B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744" y="1345376"/>
            <a:ext cx="10646063" cy="524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5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6A8B71-A7B7-47DA-BED6-0727F1B29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>
                <a:solidFill>
                  <a:schemeClr val="accent1"/>
                </a:solidFill>
              </a:rPr>
              <a:t>Dosavadní práce v pilotáži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A2C59D-C9FE-409D-9CBE-444A332CC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Vytvoření metodik a manuálů, vzorových dokumentů a formulářů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b="1" dirty="0"/>
              <a:t> </a:t>
            </a:r>
            <a:r>
              <a:rPr lang="cs-CZ" dirty="0"/>
              <a:t>Webináře, on-line konzultace, právní poradna, metodická linka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Metodické konzultace pro vedení škol a zřizovatele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Podpora v nepedagogické oblasti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Rozvoj pedagogického leadershipu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Komplexní podpora neaktivních a zaostávajících škol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Spolupráce s MAS, KAP, NPI, ČŠI, sociálními službami a NNO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Propojování formálního a neformálního vzdělávání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Síťování a vzájemné učení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Pomoc školám v oblasti nově vzniklých problémů (Covid, Ukrajina)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79818DE-B7AA-4CB3-BD77-41516C355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032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6A8B71-A7B7-47DA-BED6-0727F1B29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4678"/>
            <a:ext cx="10515600" cy="4646145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solidFill>
                  <a:schemeClr val="accent1"/>
                </a:solidFill>
              </a:rPr>
              <a:t>Střední článek podporuje školy všude tam, </a:t>
            </a:r>
            <a:r>
              <a:rPr lang="cs-CZ" b="1" dirty="0">
                <a:solidFill>
                  <a:schemeClr val="accent1"/>
                </a:solidFill>
              </a:rPr>
              <a:t>kde podporu potřebují, aby měly volné ruce </a:t>
            </a:r>
            <a:r>
              <a:rPr lang="cs-CZ" dirty="0">
                <a:solidFill>
                  <a:schemeClr val="accent1"/>
                </a:solidFill>
              </a:rPr>
              <a:t>a dostatek času a energie věnovat se </a:t>
            </a:r>
            <a:r>
              <a:rPr lang="cs-CZ" b="1" dirty="0">
                <a:solidFill>
                  <a:schemeClr val="accent1"/>
                </a:solidFill>
              </a:rPr>
              <a:t>kvalitní pedagogické práci </a:t>
            </a:r>
            <a:r>
              <a:rPr lang="cs-CZ" dirty="0">
                <a:solidFill>
                  <a:schemeClr val="accent1"/>
                </a:solidFill>
              </a:rPr>
              <a:t>adaptované </a:t>
            </a:r>
            <a:r>
              <a:rPr lang="cs-CZ" b="1" dirty="0">
                <a:solidFill>
                  <a:schemeClr val="accent1"/>
                </a:solidFill>
              </a:rPr>
              <a:t>na konkrétní podmínky</a:t>
            </a:r>
            <a:r>
              <a:rPr lang="cs-CZ" dirty="0">
                <a:solidFill>
                  <a:schemeClr val="accent1"/>
                </a:solidFill>
              </a:rPr>
              <a:t> v daném místě.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79818DE-B7AA-4CB3-BD77-41516C355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78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025F2F-77CC-416B-919B-B4BAF9453A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54306"/>
            <a:ext cx="9144000" cy="959224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Okresní partnerství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C4FFA3-CAEA-49E8-A3CA-70AA23A98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92824"/>
            <a:ext cx="9144000" cy="1655762"/>
          </a:xfrm>
        </p:spPr>
        <p:txBody>
          <a:bodyPr/>
          <a:lstStyle/>
          <a:p>
            <a:r>
              <a:rPr lang="cs-CZ" dirty="0"/>
              <a:t>18 vznikajících partnerství v 17 okresech a 1 MČ v 9 krajích</a:t>
            </a:r>
          </a:p>
          <a:p>
            <a:r>
              <a:rPr lang="cs-CZ" dirty="0"/>
              <a:t>(Praha 7, Brno, Pelhřimov, Jihlava, Trutnov, Rychnov n. Kněžnou, Bruntál, Opava, Jeseník, Šumperk, Olomouc, Prostějov, Přerov, </a:t>
            </a:r>
            <a:r>
              <a:rPr lang="cs-CZ" dirty="0" err="1"/>
              <a:t>Chrudim,Kolín</a:t>
            </a:r>
            <a:r>
              <a:rPr lang="cs-CZ" dirty="0"/>
              <a:t>, Benešov, Příbram, Chomutov)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2EC6A5E-8F17-497B-8D85-317BE1E52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71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6A8B71-A7B7-47DA-BED6-0727F1B29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>
                <a:solidFill>
                  <a:schemeClr val="accent1"/>
                </a:solidFill>
              </a:rPr>
              <a:t>Co je okresní partnerství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A2C59D-C9FE-409D-9CBE-444A332CC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Okresní partnerství pro vzdělávání 2030+ je</a:t>
            </a:r>
            <a:r>
              <a:rPr lang="cs-CZ" b="1" dirty="0"/>
              <a:t> </a:t>
            </a:r>
            <a:r>
              <a:rPr lang="cs-CZ" b="1" dirty="0">
                <a:solidFill>
                  <a:schemeClr val="accent1"/>
                </a:solidFill>
              </a:rPr>
              <a:t>společná koordinační platforma pro spolupráci na cílech Strategie 2030+ </a:t>
            </a:r>
            <a:r>
              <a:rPr lang="cs-CZ" dirty="0"/>
              <a:t>na území okresu. 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dirty="0"/>
              <a:t> OP se připravuje v prvních letech strategie 2030+ koordinovat své aktivity na území okresu a připravuje se na spolupráci se středním článkem podpory MŠMT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cs-CZ" b="1" dirty="0"/>
              <a:t> Řešení otázky jak nastavit systém vedení podpory škol v územích, aby dokázal zlepšovat vzdělávací výsledky žáků a zvyšovat rovné šance.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79818DE-B7AA-4CB3-BD77-41516C355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98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E939C18-CE18-46AB-BE07-4B202374F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2645"/>
            <a:ext cx="10515600" cy="5200239"/>
          </a:xfrm>
        </p:spPr>
        <p:txBody>
          <a:bodyPr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500"/>
              </a:spcAft>
              <a:buNone/>
            </a:pPr>
            <a:endParaRPr lang="cs-CZ" sz="2400" dirty="0">
              <a:effectLst/>
            </a:endParaRP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EB01E8C-543B-44D4-B5EA-2C5843AC7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9" y="137271"/>
            <a:ext cx="1990725" cy="109537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B9818F6-197D-F990-BC49-432CA5261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70" y="971337"/>
            <a:ext cx="11530059" cy="4915326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5A885782-A3FA-3C97-C361-D5AE3F550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429" y="5886663"/>
            <a:ext cx="10515600" cy="662781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>
                <a:solidFill>
                  <a:schemeClr val="accent1"/>
                </a:solidFill>
              </a:rPr>
              <a:t>www.mapavzdelavani.cz</a:t>
            </a:r>
          </a:p>
        </p:txBody>
      </p:sp>
    </p:spTree>
    <p:extLst>
      <p:ext uri="{BB962C8B-B14F-4D97-AF65-F5344CB8AC3E}">
        <p14:creationId xmlns:p14="http://schemas.microsoft.com/office/powerpoint/2010/main" val="201623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E40B382-CF47-23AC-110D-C7231F668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21" y="622205"/>
            <a:ext cx="10828958" cy="592125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24904A97-6016-4C40-BBCC-B76233E27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65" b="89565" l="9569" r="92823">
                        <a14:foregroundMark x1="28230" y1="58261" x2="28230" y2="58261"/>
                        <a14:foregroundMark x1="30144" y1="44348" x2="30144" y2="44348"/>
                        <a14:foregroundMark x1="51675" y1="41739" x2="51675" y2="41739"/>
                        <a14:foregroundMark x1="66029" y1="44348" x2="67464" y2="44348"/>
                        <a14:foregroundMark x1="82775" y1="40870" x2="82775" y2="40870"/>
                        <a14:foregroundMark x1="92823" y1="40000" x2="92823" y2="40000"/>
                        <a14:foregroundMark x1="64593" y1="60870" x2="64593" y2="60870"/>
                        <a14:foregroundMark x1="68900" y1="63478" x2="68900" y2="63478"/>
                        <a14:foregroundMark x1="57416" y1="64348" x2="57416" y2="64348"/>
                        <a14:foregroundMark x1="50718" y1="59130" x2="50718" y2="59130"/>
                        <a14:foregroundMark x1="50239" y1="66957" x2="50239" y2="66957"/>
                        <a14:foregroundMark x1="44976" y1="64348" x2="44976" y2="64348"/>
                        <a14:foregroundMark x1="72727" y1="44348" x2="72727" y2="44348"/>
                        <a14:foregroundMark x1="60287" y1="40870" x2="60287" y2="40870"/>
                        <a14:foregroundMark x1="16746" y1="54783" x2="16746" y2="547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685" y="74518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7540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394</Words>
  <Application>Microsoft Office PowerPoint</Application>
  <PresentationFormat>Širokoúhlá obrazovka</PresentationFormat>
  <Paragraphs>39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Motiv Office</vt:lpstr>
      <vt:lpstr>Prezentace aplikace PowerPoint</vt:lpstr>
      <vt:lpstr>Střední článek podpory</vt:lpstr>
      <vt:lpstr>Pilotáž středního článku  2021 - 2023</vt:lpstr>
      <vt:lpstr>Dosavadní práce v pilotáži</vt:lpstr>
      <vt:lpstr>Střední článek podporuje školy všude tam, kde podporu potřebují, aby měly volné ruce a dostatek času a energie věnovat se kvalitní pedagogické práci adaptované na konkrétní podmínky v daném místě.</vt:lpstr>
      <vt:lpstr>Okresní partnerství</vt:lpstr>
      <vt:lpstr>Co je okresní partnerství</vt:lpstr>
      <vt:lpstr>www.mapavzdelavani.cz</vt:lpstr>
      <vt:lpstr>Prezentace aplikace PowerPoint</vt:lpstr>
      <vt:lpstr>Dosavadní činnosti a dopady v rámci 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Okresní partnerství</dc:title>
  <dc:creator>Miloslava Hrušková</dc:creator>
  <cp:lastModifiedBy>Miloslava Hrušková</cp:lastModifiedBy>
  <cp:revision>3</cp:revision>
  <dcterms:created xsi:type="dcterms:W3CDTF">2022-01-24T07:44:27Z</dcterms:created>
  <dcterms:modified xsi:type="dcterms:W3CDTF">2022-05-24T12:12:50Z</dcterms:modified>
</cp:coreProperties>
</file>